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8EC8"/>
    <a:srgbClr val="DE0000"/>
    <a:srgbClr val="0EFE36"/>
    <a:srgbClr val="ED1FC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88" d="100"/>
          <a:sy n="88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13B65-9CE9-4995-AF6C-62BBB258A0D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F32C7-B7FF-48A0-AF32-839BEF16FF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F32C7-B7FF-48A0-AF32-839BEF16FFE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7E07A-92AD-4B19-AFC1-6C6DA5F215E9}" type="datetimeFigureOut">
              <a:rPr lang="fr-FR" smtClean="0"/>
              <a:pPr/>
              <a:t>13/06/2012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F8880-F8EE-4731-9F0D-8D5BE3A598A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rganigramme : Bande perforée 4"/>
          <p:cNvSpPr/>
          <p:nvPr/>
        </p:nvSpPr>
        <p:spPr>
          <a:xfrm>
            <a:off x="1214414" y="142852"/>
            <a:ext cx="6715172" cy="1785950"/>
          </a:xfrm>
          <a:prstGeom prst="flowChartPunchedTape">
            <a:avLst/>
          </a:prstGeom>
          <a:solidFill>
            <a:schemeClr val="tx1"/>
          </a:solidFill>
          <a:ln>
            <a:solidFill>
              <a:srgbClr val="ED1F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dirty="0" smtClean="0">
                <a:solidFill>
                  <a:srgbClr val="ED1FC1"/>
                </a:solidFill>
              </a:rPr>
              <a:t>A la ferme!</a:t>
            </a:r>
            <a:endParaRPr lang="fr-FR" sz="5400" dirty="0">
              <a:solidFill>
                <a:srgbClr val="ED1FC1"/>
              </a:solidFill>
            </a:endParaRPr>
          </a:p>
        </p:txBody>
      </p:sp>
      <p:pic>
        <p:nvPicPr>
          <p:cNvPr id="1026" name="Picture 2" descr="S:\SVT\6ème\photos ferme GAEC Hainin Banvillars 7 mars 2011\2. Tank à la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2500306"/>
            <a:ext cx="2297865" cy="1571636"/>
          </a:xfrm>
          <a:prstGeom prst="rect">
            <a:avLst/>
          </a:prstGeom>
          <a:noFill/>
        </p:spPr>
      </p:pic>
      <p:sp>
        <p:nvSpPr>
          <p:cNvPr id="7" name="Bulle ronde 6"/>
          <p:cNvSpPr/>
          <p:nvPr/>
        </p:nvSpPr>
        <p:spPr>
          <a:xfrm>
            <a:off x="214282" y="2786058"/>
            <a:ext cx="5429288" cy="3739286"/>
          </a:xfrm>
          <a:prstGeom prst="wedgeEllipseCallout">
            <a:avLst>
              <a:gd name="adj1" fmla="val 73404"/>
              <a:gd name="adj2" fmla="val -37278"/>
            </a:avLst>
          </a:prstGeom>
          <a:solidFill>
            <a:srgbClr val="ED1FC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u="sng" dirty="0" smtClean="0">
                <a:solidFill>
                  <a:schemeClr val="tx1"/>
                </a:solidFill>
              </a:rPr>
              <a:t>1)La production laitière</a:t>
            </a:r>
          </a:p>
          <a:p>
            <a:pPr algn="ctr"/>
            <a:endParaRPr lang="fr-FR" sz="2000" u="sng" dirty="0">
              <a:solidFill>
                <a:schemeClr val="tx1"/>
              </a:solidFill>
            </a:endParaRPr>
          </a:p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La traite est faite deux fois par jour (matin et soir).</a:t>
            </a:r>
          </a:p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Le lait sort à 38° C </a:t>
            </a:r>
            <a:r>
              <a:rPr lang="fr-FR" sz="2000" smtClean="0">
                <a:solidFill>
                  <a:schemeClr val="tx1"/>
                </a:solidFill>
              </a:rPr>
              <a:t>du </a:t>
            </a:r>
            <a:r>
              <a:rPr lang="fr-FR" sz="2000" smtClean="0">
                <a:solidFill>
                  <a:schemeClr val="tx1"/>
                </a:solidFill>
              </a:rPr>
              <a:t>pis </a:t>
            </a:r>
            <a:r>
              <a:rPr lang="fr-FR" sz="2000" dirty="0" smtClean="0">
                <a:solidFill>
                  <a:schemeClr val="tx1"/>
                </a:solidFill>
              </a:rPr>
              <a:t>de la vache. </a:t>
            </a:r>
          </a:p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Le lait est réfrigéré dans le tank à lait entre 3,8 et 4°C.</a:t>
            </a:r>
          </a:p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Il est ramassé toutes les deux nuits pour être emmené à la laiterie et transformé en fromage. </a:t>
            </a:r>
            <a:endParaRPr lang="fr-FR" sz="2000" dirty="0">
              <a:solidFill>
                <a:schemeClr val="tx1"/>
              </a:solidFill>
            </a:endParaRPr>
          </a:p>
        </p:txBody>
      </p:sp>
      <p:pic>
        <p:nvPicPr>
          <p:cNvPr id="1027" name="Picture 3" descr="S:\SVT\6ème\photos ferme GAEC Hainin Banvillars 7 mars 2011\10. salle de trait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4643446"/>
            <a:ext cx="2286016" cy="150019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Nuage 6"/>
          <p:cNvSpPr/>
          <p:nvPr/>
        </p:nvSpPr>
        <p:spPr>
          <a:xfrm>
            <a:off x="142844" y="0"/>
            <a:ext cx="9001156" cy="6858000"/>
          </a:xfrm>
          <a:prstGeom prst="cloud">
            <a:avLst/>
          </a:prstGeom>
          <a:solidFill>
            <a:srgbClr val="0EFE3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u="sng" dirty="0" smtClean="0">
              <a:solidFill>
                <a:schemeClr val="bg1"/>
              </a:solidFill>
            </a:endParaRPr>
          </a:p>
          <a:p>
            <a:pPr algn="ctr"/>
            <a:r>
              <a:rPr lang="fr-FR" sz="2000" u="sng" dirty="0" smtClean="0">
                <a:solidFill>
                  <a:schemeClr val="bg1"/>
                </a:solidFill>
                <a:latin typeface="Comic Sans MS" pitchFamily="66" charset="0"/>
              </a:rPr>
              <a:t>2) Améliorer la production</a:t>
            </a:r>
            <a:endParaRPr lang="fr-FR" sz="20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fr-FR" sz="2000" dirty="0" smtClean="0">
                <a:solidFill>
                  <a:schemeClr val="bg1"/>
                </a:solidFill>
                <a:latin typeface="Comic Sans MS" pitchFamily="66" charset="0"/>
              </a:rPr>
              <a:t>Avant chaque traite les mamelles sont nettoyées avec des lingettes individuelles.</a:t>
            </a:r>
          </a:p>
          <a:p>
            <a:pPr algn="ctr"/>
            <a:r>
              <a:rPr lang="fr-FR" sz="2000" dirty="0" smtClean="0">
                <a:solidFill>
                  <a:schemeClr val="bg1"/>
                </a:solidFill>
                <a:latin typeface="Comic Sans MS" pitchFamily="66" charset="0"/>
              </a:rPr>
              <a:t>En hiver le vaches mangent de l’ensilage de maïs ,du foin ,des granulés et du regain.</a:t>
            </a:r>
          </a:p>
          <a:p>
            <a:pPr algn="ctr"/>
            <a:r>
              <a:rPr lang="fr-FR" sz="2000" dirty="0" smtClean="0">
                <a:solidFill>
                  <a:schemeClr val="bg1"/>
                </a:solidFill>
                <a:latin typeface="Comic Sans MS" pitchFamily="66" charset="0"/>
              </a:rPr>
              <a:t>Tandis qu’en été, elles mangent l’herbe du pré et des granulés.</a:t>
            </a:r>
          </a:p>
          <a:p>
            <a:pPr algn="ctr"/>
            <a:r>
              <a:rPr lang="fr-FR" sz="2000" dirty="0" smtClean="0">
                <a:solidFill>
                  <a:schemeClr val="bg1"/>
                </a:solidFill>
                <a:latin typeface="Comic Sans MS" pitchFamily="66" charset="0"/>
              </a:rPr>
              <a:t>Pour la reproduction, le sperme du taureau est injecté dans la vache (insémination).</a:t>
            </a:r>
          </a:p>
          <a:p>
            <a:pPr algn="ctr"/>
            <a:r>
              <a:rPr lang="fr-FR" sz="2000" dirty="0" smtClean="0">
                <a:solidFill>
                  <a:schemeClr val="bg1"/>
                </a:solidFill>
                <a:latin typeface="Comic Sans MS" pitchFamily="66" charset="0"/>
              </a:rPr>
              <a:t>Les vaches ont le plus souvent 1 petit par an . Les taureaux sont sélectionnés en fonction de leur race.</a:t>
            </a:r>
          </a:p>
          <a:p>
            <a:pPr algn="ctr"/>
            <a:endParaRPr lang="fr-FR" sz="2800" dirty="0">
              <a:solidFill>
                <a:schemeClr val="bg1"/>
              </a:solidFill>
            </a:endParaRPr>
          </a:p>
          <a:p>
            <a:pPr algn="ctr"/>
            <a:endParaRPr lang="fr-FR" sz="2800" dirty="0" smtClean="0">
              <a:solidFill>
                <a:schemeClr val="bg1"/>
              </a:solidFill>
            </a:endParaRPr>
          </a:p>
        </p:txBody>
      </p:sp>
      <p:pic>
        <p:nvPicPr>
          <p:cNvPr id="2050" name="Picture 2" descr="S:\SVT\6ème\photos ferme GAEC Hainin Banvillars 7 mars 2011\12. veaux 1 ou 2 jour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35901"/>
            <a:ext cx="3491880" cy="2222099"/>
          </a:xfrm>
          <a:prstGeom prst="cloud">
            <a:avLst/>
          </a:prstGeom>
          <a:noFill/>
        </p:spPr>
      </p:pic>
      <p:pic>
        <p:nvPicPr>
          <p:cNvPr id="2051" name="Picture 3" descr="S:\SVT\6ème\photos ferme GAEC Hainin Banvillars 7 mars 2011\57. ensilage maï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4202" y="285728"/>
            <a:ext cx="2190765" cy="1643074"/>
          </a:xfrm>
          <a:prstGeom prst="ellipse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rré corné 2"/>
          <p:cNvSpPr/>
          <p:nvPr/>
        </p:nvSpPr>
        <p:spPr>
          <a:xfrm>
            <a:off x="0" y="0"/>
            <a:ext cx="9144000" cy="6858000"/>
          </a:xfrm>
          <a:prstGeom prst="foldedCorner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Flèche droite 1"/>
          <p:cNvSpPr/>
          <p:nvPr/>
        </p:nvSpPr>
        <p:spPr>
          <a:xfrm>
            <a:off x="0" y="0"/>
            <a:ext cx="9144000" cy="6858000"/>
          </a:xfrm>
          <a:prstGeom prst="rightArrow">
            <a:avLst>
              <a:gd name="adj1" fmla="val 50000"/>
              <a:gd name="adj2" fmla="val 5041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u="sng" dirty="0" smtClean="0">
                <a:solidFill>
                  <a:schemeClr val="tx1"/>
                </a:solidFill>
                <a:latin typeface="Castellar" pitchFamily="18" charset="0"/>
              </a:rPr>
              <a:t>3)La ferme et l’environnement</a:t>
            </a:r>
          </a:p>
          <a:p>
            <a:pPr algn="ctr"/>
            <a:r>
              <a:rPr lang="fr-FR" sz="2000" dirty="0" smtClean="0">
                <a:solidFill>
                  <a:schemeClr val="tx1"/>
                </a:solidFill>
                <a:latin typeface="Castellar" pitchFamily="18" charset="0"/>
              </a:rPr>
              <a:t>La ferme doit être à au moins 100 mètres du village pour protéger les habitants : bruit des tracteurs qui passent la nuit et les odeurs .Le fumier doit être couvert .</a:t>
            </a:r>
          </a:p>
          <a:p>
            <a:pPr algn="ctr"/>
            <a:r>
              <a:rPr lang="fr-FR" sz="2000" dirty="0" smtClean="0">
                <a:solidFill>
                  <a:schemeClr val="tx1"/>
                </a:solidFill>
                <a:latin typeface="Castellar" pitchFamily="18" charset="0"/>
              </a:rPr>
              <a:t>Le fumier est un mélange de bouse de vache et de paille . Le lisier est un mélange d’urine et de bouse de vache.</a:t>
            </a:r>
          </a:p>
        </p:txBody>
      </p:sp>
      <p:sp>
        <p:nvSpPr>
          <p:cNvPr id="5" name="Flèche vers le bas 4"/>
          <p:cNvSpPr/>
          <p:nvPr/>
        </p:nvSpPr>
        <p:spPr>
          <a:xfrm>
            <a:off x="7524328" y="260648"/>
            <a:ext cx="1296144" cy="1656184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 flipH="1">
            <a:off x="6876256" y="5157192"/>
            <a:ext cx="1656184" cy="1368152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 flipV="1">
            <a:off x="683568" y="5085184"/>
            <a:ext cx="1440160" cy="1772816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 descr="S:\SVT\6ème\photos ferme GAEC Hainin Banvillars 7 mars 2011\29. vaches laitiè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0"/>
            <a:ext cx="2714644" cy="1714487"/>
          </a:xfrm>
          <a:prstGeom prst="round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xplosion 2 6"/>
          <p:cNvSpPr/>
          <p:nvPr/>
        </p:nvSpPr>
        <p:spPr>
          <a:xfrm>
            <a:off x="0" y="0"/>
            <a:ext cx="9144000" cy="6669360"/>
          </a:xfrm>
          <a:prstGeom prst="irregularSeal2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u="sng" dirty="0" smtClean="0">
                <a:solidFill>
                  <a:srgbClr val="FF0000"/>
                </a:solidFill>
                <a:latin typeface="Harlow Solid Italic" pitchFamily="82" charset="0"/>
              </a:rPr>
              <a:t>Conclusion</a:t>
            </a:r>
          </a:p>
          <a:p>
            <a:pPr algn="ctr"/>
            <a:endParaRPr lang="fr-FR" sz="2800" dirty="0" smtClean="0">
              <a:solidFill>
                <a:srgbClr val="FF0000"/>
              </a:solidFill>
              <a:latin typeface="Harlow Solid Italic" pitchFamily="82" charset="0"/>
            </a:endParaRPr>
          </a:p>
          <a:p>
            <a:pPr algn="ctr"/>
            <a:r>
              <a:rPr lang="fr-FR" sz="2800" dirty="0" smtClean="0">
                <a:solidFill>
                  <a:srgbClr val="FF0000"/>
                </a:solidFill>
                <a:latin typeface="Harlow Solid Italic" pitchFamily="82" charset="0"/>
              </a:rPr>
              <a:t>La ferme était propre et en règle. Nous avons appris des choses et le fromage était bon!</a:t>
            </a:r>
            <a:endParaRPr lang="fr-FR" sz="2800" dirty="0">
              <a:solidFill>
                <a:srgbClr val="FF0000"/>
              </a:solidFill>
              <a:latin typeface="Harlow Solid Italic" pitchFamily="82" charset="0"/>
            </a:endParaRPr>
          </a:p>
        </p:txBody>
      </p:sp>
      <p:sp>
        <p:nvSpPr>
          <p:cNvPr id="9" name="Étoile à 5 branches 8"/>
          <p:cNvSpPr/>
          <p:nvPr/>
        </p:nvSpPr>
        <p:spPr>
          <a:xfrm>
            <a:off x="539552" y="404664"/>
            <a:ext cx="1080120" cy="1152128"/>
          </a:xfrm>
          <a:prstGeom prst="star5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Étoile à 5 branches 9"/>
          <p:cNvSpPr/>
          <p:nvPr/>
        </p:nvSpPr>
        <p:spPr>
          <a:xfrm>
            <a:off x="7429520" y="214290"/>
            <a:ext cx="1224136" cy="1224136"/>
          </a:xfrm>
          <a:prstGeom prst="star5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Étoile à 5 branches 10"/>
          <p:cNvSpPr/>
          <p:nvPr/>
        </p:nvSpPr>
        <p:spPr>
          <a:xfrm>
            <a:off x="7524328" y="5157192"/>
            <a:ext cx="1224136" cy="1008112"/>
          </a:xfrm>
          <a:prstGeom prst="star5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Étoile à 5 branches 11"/>
          <p:cNvSpPr/>
          <p:nvPr/>
        </p:nvSpPr>
        <p:spPr>
          <a:xfrm>
            <a:off x="428596" y="5572140"/>
            <a:ext cx="1080120" cy="1152128"/>
          </a:xfrm>
          <a:prstGeom prst="star5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solidFill>
            <a:schemeClr val="tx1"/>
          </a:solidFill>
          <a:ln>
            <a:solidFill>
              <a:srgbClr val="CC8E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Parchemin vertical 4"/>
          <p:cNvSpPr/>
          <p:nvPr/>
        </p:nvSpPr>
        <p:spPr>
          <a:xfrm>
            <a:off x="2786050" y="928670"/>
            <a:ext cx="3214710" cy="4857784"/>
          </a:xfrm>
          <a:prstGeom prst="verticalScroll">
            <a:avLst/>
          </a:prstGeom>
          <a:solidFill>
            <a:srgbClr val="CC8EC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  <a:latin typeface="Blackadder ITC" pitchFamily="82" charset="0"/>
              </a:rPr>
              <a:t>De </a:t>
            </a:r>
          </a:p>
          <a:p>
            <a:pPr algn="ctr"/>
            <a:r>
              <a:rPr lang="fr-FR" sz="2800" dirty="0" smtClean="0">
                <a:solidFill>
                  <a:schemeClr val="tx1"/>
                </a:solidFill>
                <a:latin typeface="Blackadder ITC" pitchFamily="82" charset="0"/>
              </a:rPr>
              <a:t>Ambre </a:t>
            </a:r>
            <a:r>
              <a:rPr lang="fr-FR" sz="2800" dirty="0" err="1" smtClean="0">
                <a:solidFill>
                  <a:schemeClr val="tx1"/>
                </a:solidFill>
                <a:latin typeface="Blackadder ITC" pitchFamily="82" charset="0"/>
              </a:rPr>
              <a:t>Badiqué</a:t>
            </a:r>
            <a:r>
              <a:rPr lang="fr-FR" sz="2800" dirty="0" smtClean="0">
                <a:solidFill>
                  <a:schemeClr val="tx1"/>
                </a:solidFill>
                <a:latin typeface="Blackadder ITC" pitchFamily="82" charset="0"/>
              </a:rPr>
              <a:t>   </a:t>
            </a:r>
          </a:p>
          <a:p>
            <a:pPr algn="ctr"/>
            <a:r>
              <a:rPr lang="fr-FR" sz="2800" dirty="0" smtClean="0">
                <a:solidFill>
                  <a:schemeClr val="tx1"/>
                </a:solidFill>
                <a:latin typeface="Blackadder ITC" pitchFamily="82" charset="0"/>
              </a:rPr>
              <a:t>Juliette  Helleu</a:t>
            </a:r>
          </a:p>
          <a:p>
            <a:pPr algn="ctr"/>
            <a:r>
              <a:rPr lang="fr-FR" sz="2800" dirty="0" smtClean="0">
                <a:solidFill>
                  <a:schemeClr val="tx1"/>
                </a:solidFill>
                <a:latin typeface="Blackadder ITC" pitchFamily="82" charset="0"/>
              </a:rPr>
              <a:t>Charlotte </a:t>
            </a:r>
            <a:r>
              <a:rPr lang="fr-FR" sz="2800" dirty="0" err="1" smtClean="0">
                <a:solidFill>
                  <a:schemeClr val="tx1"/>
                </a:solidFill>
                <a:latin typeface="Blackadder ITC" pitchFamily="82" charset="0"/>
              </a:rPr>
              <a:t>Després</a:t>
            </a:r>
            <a:endParaRPr lang="fr-FR" sz="2800" dirty="0" smtClean="0">
              <a:solidFill>
                <a:schemeClr val="tx1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241</Words>
  <Application>Microsoft Office PowerPoint</Application>
  <PresentationFormat>Affichage à l'écran (4:3)</PresentationFormat>
  <Paragraphs>25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badia43</dc:creator>
  <cp:lastModifiedBy>Bellard</cp:lastModifiedBy>
  <cp:revision>22</cp:revision>
  <dcterms:created xsi:type="dcterms:W3CDTF">2011-03-25T13:16:26Z</dcterms:created>
  <dcterms:modified xsi:type="dcterms:W3CDTF">2012-06-13T19:59:32Z</dcterms:modified>
</cp:coreProperties>
</file>