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3" r:id="rId2"/>
    <p:sldId id="258" r:id="rId3"/>
    <p:sldId id="260" r:id="rId4"/>
    <p:sldId id="262" r:id="rId5"/>
    <p:sldId id="263" r:id="rId6"/>
    <p:sldId id="264" r:id="rId7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00"/>
    <a:srgbClr val="FF0066"/>
    <a:srgbClr val="D60093"/>
    <a:srgbClr val="9966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3E9DF-72F6-4F4D-ACA5-B196FBA96143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B09C-7AA5-423E-9BFC-D9F13DBA61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B09C-7AA5-423E-9BFC-D9F13DBA61A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E0E4-B738-471A-960C-3F0DB4987C5A}" type="datetimeFigureOut">
              <a:rPr lang="fr-FR" smtClean="0"/>
              <a:pPr/>
              <a:t>13/06/2012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5AC7-DB90-4176-A2FD-ABA84C5FDB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lgerian" pitchFamily="82" charset="0"/>
              </a:rPr>
              <a:t>Visite d’une ferme </a:t>
            </a:r>
            <a:endParaRPr lang="fr-FR" dirty="0">
              <a:latin typeface="Algerian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Comment produire du lait pour nourrir les hommes ?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Bradley Hand ITC" pitchFamily="66" charset="0"/>
              </a:rPr>
              <a:t>Par LOPEZ Candice , VILLET Charlène ,OEUVRARD Clémence . </a:t>
            </a:r>
            <a:endParaRPr lang="fr-FR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latin typeface="Freestyle Script" pitchFamily="66" charset="0"/>
              </a:rPr>
              <a:t>La ferme</a:t>
            </a:r>
            <a:endParaRPr lang="fr-FR" sz="9600" dirty="0">
              <a:latin typeface="Freestyle Script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latin typeface="Freestyle Script" pitchFamily="66" charset="0"/>
              </a:rPr>
              <a:t>  Le 7 mars 2011, nous avons visité le GAEC </a:t>
            </a:r>
            <a:r>
              <a:rPr lang="fr-FR" dirty="0" err="1" smtClean="0">
                <a:latin typeface="Freestyle Script" pitchFamily="66" charset="0"/>
              </a:rPr>
              <a:t>Hainin</a:t>
            </a:r>
            <a:r>
              <a:rPr lang="fr-FR" dirty="0" smtClean="0">
                <a:latin typeface="Freestyle Script" pitchFamily="66" charset="0"/>
              </a:rPr>
              <a:t> à </a:t>
            </a:r>
            <a:r>
              <a:rPr lang="fr-FR" dirty="0" err="1" smtClean="0">
                <a:latin typeface="Freestyle Script" pitchFamily="66" charset="0"/>
              </a:rPr>
              <a:t>Banvillars</a:t>
            </a:r>
            <a:r>
              <a:rPr lang="fr-FR" dirty="0" smtClean="0">
                <a:latin typeface="Freestyle Script" pitchFamily="66" charset="0"/>
              </a:rPr>
              <a:t> .</a:t>
            </a:r>
            <a:endParaRPr lang="fr-FR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FF00"/>
                </a:solidFill>
                <a:latin typeface="Ravie" pitchFamily="82" charset="0"/>
              </a:rPr>
              <a:t>L</a:t>
            </a:r>
            <a:r>
              <a:rPr lang="fr-FR" dirty="0" smtClean="0">
                <a:solidFill>
                  <a:srgbClr val="00B0F0"/>
                </a:solidFill>
                <a:latin typeface="Ravie" pitchFamily="82" charset="0"/>
              </a:rPr>
              <a:t>a</a:t>
            </a:r>
            <a:r>
              <a:rPr lang="fr-FR" dirty="0" smtClean="0">
                <a:latin typeface="Ravie" pitchFamily="82" charset="0"/>
              </a:rPr>
              <a:t> </a:t>
            </a:r>
            <a:r>
              <a:rPr lang="fr-FR" dirty="0" smtClean="0">
                <a:solidFill>
                  <a:srgbClr val="CC00FF"/>
                </a:solidFill>
                <a:latin typeface="Ravie" pitchFamily="82" charset="0"/>
              </a:rPr>
              <a:t>p</a:t>
            </a:r>
            <a:r>
              <a:rPr lang="fr-FR" dirty="0" smtClean="0">
                <a:solidFill>
                  <a:srgbClr val="00FF00"/>
                </a:solidFill>
                <a:latin typeface="Ravie" pitchFamily="82" charset="0"/>
              </a:rPr>
              <a:t>r</a:t>
            </a:r>
            <a:r>
              <a:rPr lang="fr-FR" dirty="0" smtClean="0">
                <a:solidFill>
                  <a:srgbClr val="00B0F0"/>
                </a:solidFill>
                <a:latin typeface="Ravie" pitchFamily="82" charset="0"/>
              </a:rPr>
              <a:t>o</a:t>
            </a:r>
            <a:r>
              <a:rPr lang="fr-FR" dirty="0" smtClean="0">
                <a:solidFill>
                  <a:srgbClr val="CC00FF"/>
                </a:solidFill>
                <a:latin typeface="Ravie" pitchFamily="82" charset="0"/>
              </a:rPr>
              <a:t>d</a:t>
            </a:r>
            <a:r>
              <a:rPr lang="fr-FR" dirty="0" smtClean="0">
                <a:solidFill>
                  <a:srgbClr val="00FF00"/>
                </a:solidFill>
                <a:latin typeface="Ravie" pitchFamily="82" charset="0"/>
              </a:rPr>
              <a:t>u</a:t>
            </a:r>
            <a:r>
              <a:rPr lang="fr-FR" dirty="0" smtClean="0">
                <a:solidFill>
                  <a:srgbClr val="00B0F0"/>
                </a:solidFill>
                <a:latin typeface="Ravie" pitchFamily="82" charset="0"/>
              </a:rPr>
              <a:t>c</a:t>
            </a:r>
            <a:r>
              <a:rPr lang="fr-FR" dirty="0" smtClean="0">
                <a:solidFill>
                  <a:srgbClr val="CC00FF"/>
                </a:solidFill>
                <a:latin typeface="Ravie" pitchFamily="82" charset="0"/>
              </a:rPr>
              <a:t>t</a:t>
            </a:r>
            <a:r>
              <a:rPr lang="fr-FR" dirty="0" smtClean="0">
                <a:solidFill>
                  <a:srgbClr val="00FF00"/>
                </a:solidFill>
                <a:latin typeface="Ravie" pitchFamily="82" charset="0"/>
              </a:rPr>
              <a:t>i</a:t>
            </a:r>
            <a:r>
              <a:rPr lang="fr-FR" dirty="0" smtClean="0">
                <a:solidFill>
                  <a:srgbClr val="00B0F0"/>
                </a:solidFill>
                <a:latin typeface="Ravie" pitchFamily="82" charset="0"/>
              </a:rPr>
              <a:t>o</a:t>
            </a:r>
            <a:r>
              <a:rPr lang="fr-FR" dirty="0" smtClean="0">
                <a:solidFill>
                  <a:srgbClr val="CC00FF"/>
                </a:solidFill>
                <a:latin typeface="Ravie" pitchFamily="82" charset="0"/>
              </a:rPr>
              <a:t>n</a:t>
            </a:r>
            <a:r>
              <a:rPr lang="fr-FR" dirty="0" smtClean="0">
                <a:latin typeface="Ravie" pitchFamily="82" charset="0"/>
              </a:rPr>
              <a:t> </a:t>
            </a:r>
            <a:r>
              <a:rPr lang="fr-FR" dirty="0" smtClean="0">
                <a:solidFill>
                  <a:srgbClr val="00FF00"/>
                </a:solidFill>
                <a:latin typeface="Ravie" pitchFamily="82" charset="0"/>
              </a:rPr>
              <a:t>l</a:t>
            </a:r>
            <a:r>
              <a:rPr lang="fr-FR" dirty="0" smtClean="0">
                <a:solidFill>
                  <a:srgbClr val="00B0F0"/>
                </a:solidFill>
                <a:latin typeface="Ravie" pitchFamily="82" charset="0"/>
              </a:rPr>
              <a:t>a</a:t>
            </a:r>
            <a:r>
              <a:rPr lang="fr-FR" dirty="0" smtClean="0">
                <a:solidFill>
                  <a:srgbClr val="CC00FF"/>
                </a:solidFill>
                <a:latin typeface="Ravie" pitchFamily="82" charset="0"/>
              </a:rPr>
              <a:t>i</a:t>
            </a:r>
            <a:r>
              <a:rPr lang="fr-FR" dirty="0" smtClean="0">
                <a:solidFill>
                  <a:srgbClr val="00FF00"/>
                </a:solidFill>
                <a:latin typeface="Ravie" pitchFamily="82" charset="0"/>
              </a:rPr>
              <a:t>t</a:t>
            </a:r>
            <a:r>
              <a:rPr lang="fr-FR" dirty="0" smtClean="0">
                <a:solidFill>
                  <a:srgbClr val="00B0F0"/>
                </a:solidFill>
                <a:latin typeface="Ravie" pitchFamily="82" charset="0"/>
              </a:rPr>
              <a:t>i</a:t>
            </a:r>
            <a:r>
              <a:rPr lang="fr-FR" dirty="0" smtClean="0">
                <a:solidFill>
                  <a:srgbClr val="CC00FF"/>
                </a:solidFill>
                <a:latin typeface="Ravie" pitchFamily="82" charset="0"/>
              </a:rPr>
              <a:t>è</a:t>
            </a:r>
            <a:r>
              <a:rPr lang="fr-FR" dirty="0" smtClean="0">
                <a:solidFill>
                  <a:srgbClr val="00FF00"/>
                </a:solidFill>
                <a:latin typeface="Ravie" pitchFamily="82" charset="0"/>
              </a:rPr>
              <a:t>r</a:t>
            </a:r>
            <a:r>
              <a:rPr lang="fr-FR" dirty="0" smtClean="0">
                <a:solidFill>
                  <a:srgbClr val="00B0F0"/>
                </a:solidFill>
                <a:latin typeface="Ravie" pitchFamily="82" charset="0"/>
              </a:rPr>
              <a:t>e</a:t>
            </a:r>
            <a:endParaRPr lang="fr-FR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1.La traite </a:t>
            </a:r>
          </a:p>
          <a:p>
            <a:r>
              <a:rPr lang="fr-FR" dirty="0" smtClean="0">
                <a:solidFill>
                  <a:srgbClr val="CC00FF"/>
                </a:solidFill>
                <a:latin typeface="Angsana New" pitchFamily="18" charset="-34"/>
                <a:cs typeface="Angsana New" pitchFamily="18" charset="-34"/>
              </a:rPr>
              <a:t>2.Tank à lait</a:t>
            </a:r>
          </a:p>
          <a:p>
            <a:r>
              <a:rPr lang="fr-FR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3.De la laiterie au fromage </a:t>
            </a:r>
            <a:endParaRPr lang="fr-FR" dirty="0">
              <a:solidFill>
                <a:srgbClr val="00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Espace réservé du contenu 6" descr="8. salle de trai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120000" cy="2340000"/>
          </a:xfrm>
        </p:spPr>
      </p:pic>
      <p:pic>
        <p:nvPicPr>
          <p:cNvPr id="9" name="Image 8" descr="106. tank à l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143380"/>
            <a:ext cx="3119427" cy="2339571"/>
          </a:xfrm>
          <a:prstGeom prst="rect">
            <a:avLst/>
          </a:prstGeom>
        </p:spPr>
      </p:pic>
      <p:pic>
        <p:nvPicPr>
          <p:cNvPr id="10" name="Image 9" descr="105. dégustation  fromages et la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000504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00B0F0"/>
                </a:solidFill>
                <a:latin typeface="Edwardian Script ITC" pitchFamily="66" charset="0"/>
              </a:rPr>
              <a:t>La traite </a:t>
            </a:r>
            <a:endParaRPr lang="fr-FR" sz="9600" dirty="0">
              <a:solidFill>
                <a:srgbClr val="00B0F0"/>
              </a:solidFill>
              <a:latin typeface="Edwardian Script ITC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sz="4400" dirty="0" smtClean="0">
                <a:solidFill>
                  <a:srgbClr val="00B0F0"/>
                </a:solidFill>
                <a:effectLst>
                  <a:outerShdw blurRad="38100" dist="63500" dir="5400000" algn="ctr" rotWithShape="0">
                    <a:srgbClr val="000000"/>
                  </a:outerShdw>
                </a:effectLst>
              </a:rPr>
              <a:t>Pendant 305 jours par an la vache  se fait traire 2 fois par jour et se repose pendant 60 jours (la tarie). La vache sort environ 25l a 30l par jour et sort a température de son corps (38°). Les vaches </a:t>
            </a:r>
            <a:r>
              <a:rPr lang="fr-FR" sz="4400" i="1" dirty="0" smtClean="0">
                <a:solidFill>
                  <a:srgbClr val="00B0F0"/>
                </a:solidFill>
                <a:effectLst>
                  <a:outerShdw blurRad="38100" dist="63500" dir="5400000" algn="ctr" rotWithShape="0">
                    <a:srgbClr val="000000"/>
                  </a:outerShdw>
                </a:effectLst>
              </a:rPr>
              <a:t>sont t</a:t>
            </a:r>
            <a:r>
              <a:rPr lang="fr-FR" sz="4400" dirty="0" smtClean="0">
                <a:solidFill>
                  <a:srgbClr val="00B0F0"/>
                </a:solidFill>
                <a:effectLst>
                  <a:outerShdw blurRad="38100" dist="63500" dir="5400000" algn="ctr" rotWithShape="0">
                    <a:srgbClr val="000000"/>
                  </a:outerShdw>
                </a:effectLst>
              </a:rPr>
              <a:t>raites par des trayeurs .</a:t>
            </a:r>
            <a:endParaRPr lang="fr-FR" sz="4400" i="1" dirty="0">
              <a:solidFill>
                <a:srgbClr val="00B0F0"/>
              </a:solidFill>
              <a:effectLst>
                <a:outerShdw blurRad="38100" dist="63500" dir="54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C00FF"/>
                </a:solidFill>
                <a:latin typeface="Bernard MT Condensed" pitchFamily="18" charset="0"/>
              </a:rPr>
              <a:t>Tank à lait </a:t>
            </a:r>
            <a:endParaRPr lang="fr-FR" dirty="0">
              <a:solidFill>
                <a:srgbClr val="CC00FF"/>
              </a:solidFill>
              <a:latin typeface="Bernard MT Condensed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C00FF"/>
                </a:solidFill>
                <a:latin typeface="Algerian" pitchFamily="82" charset="0"/>
              </a:rPr>
              <a:t>La vache est traite 2 fois par jour .Elle donne environs 25 à 30 l de lait par jour .Le lait sort de la vache a 38°C et se rend directement dans un tank à lait .Le tank peut contenir plus de 4000l de lait .Le laitier vient tous les 2 jours pour récupérer le lait .</a:t>
            </a:r>
            <a:endParaRPr lang="fr-FR" dirty="0">
              <a:solidFill>
                <a:srgbClr val="CC00FF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FF00"/>
                </a:solidFill>
                <a:latin typeface="Agency FB" pitchFamily="34" charset="0"/>
              </a:rPr>
              <a:t>De la laiterie au fromage</a:t>
            </a:r>
            <a:endParaRPr lang="fr-FR" dirty="0">
              <a:solidFill>
                <a:srgbClr val="00FF00"/>
              </a:solidFill>
              <a:latin typeface="Agency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FF00"/>
                </a:solidFill>
              </a:rPr>
              <a:t>Avec le lait de cette ferme, la laiterie produit principalement de l’Emmental et du Brie . Dans le lait il y a 900g d’eau , 50g de lactose , 38g de matière grasse , 32g de matière protéine .</a:t>
            </a:r>
            <a:endParaRPr lang="fr-FR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215</Words>
  <Application>Microsoft Office PowerPoint</Application>
  <PresentationFormat>Affichage à l'écran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Visite d’une ferme </vt:lpstr>
      <vt:lpstr>La ferme</vt:lpstr>
      <vt:lpstr>La production laitière</vt:lpstr>
      <vt:lpstr>La traite </vt:lpstr>
      <vt:lpstr>Tank à lait </vt:lpstr>
      <vt:lpstr>De la laiterie au fromage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d’une ferme </dc:title>
  <dc:creator>lopec86</dc:creator>
  <cp:lastModifiedBy>Bellard</cp:lastModifiedBy>
  <cp:revision>19</cp:revision>
  <dcterms:created xsi:type="dcterms:W3CDTF">2011-03-21T12:14:27Z</dcterms:created>
  <dcterms:modified xsi:type="dcterms:W3CDTF">2012-06-13T20:40:44Z</dcterms:modified>
</cp:coreProperties>
</file>